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8288000" cy="10287000"/>
  <p:notesSz cx="6858000" cy="9144000"/>
  <p:embeddedFontLst>
    <p:embeddedFont>
      <p:font typeface="Bobby Jones Soft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604020202020204" charset="0"/>
      <p:regular r:id="rId16"/>
    </p:embeddedFont>
    <p:embeddedFont>
      <p:font typeface="Sniglet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10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1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1.svg"/><Relationship Id="rId5" Type="http://schemas.openxmlformats.org/officeDocument/2006/relationships/image" Target="../media/image37.svg"/><Relationship Id="rId15" Type="http://schemas.openxmlformats.org/officeDocument/2006/relationships/image" Target="../media/image29.svg"/><Relationship Id="rId10" Type="http://schemas.openxmlformats.org/officeDocument/2006/relationships/image" Target="../media/image20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7.svg"/><Relationship Id="rId5" Type="http://schemas.openxmlformats.org/officeDocument/2006/relationships/image" Target="../media/image39.sv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15.svg"/><Relationship Id="rId15" Type="http://schemas.openxmlformats.org/officeDocument/2006/relationships/image" Target="../media/image43.sv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svg"/><Relationship Id="rId7" Type="http://schemas.openxmlformats.org/officeDocument/2006/relationships/image" Target="../media/image4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7.svg"/><Relationship Id="rId5" Type="http://schemas.openxmlformats.org/officeDocument/2006/relationships/image" Target="../media/image31.svg"/><Relationship Id="rId10" Type="http://schemas.openxmlformats.org/officeDocument/2006/relationships/image" Target="../media/image16.png"/><Relationship Id="rId4" Type="http://schemas.openxmlformats.org/officeDocument/2006/relationships/image" Target="../media/image30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3.svg"/><Relationship Id="rId18" Type="http://schemas.openxmlformats.org/officeDocument/2006/relationships/image" Target="../media/image52.png"/><Relationship Id="rId3" Type="http://schemas.openxmlformats.org/officeDocument/2006/relationships/image" Target="../media/image2.svg"/><Relationship Id="rId21" Type="http://schemas.openxmlformats.org/officeDocument/2006/relationships/image" Target="../media/image35.svg"/><Relationship Id="rId7" Type="http://schemas.openxmlformats.org/officeDocument/2006/relationships/image" Target="../media/image49.svg"/><Relationship Id="rId12" Type="http://schemas.openxmlformats.org/officeDocument/2006/relationships/image" Target="../media/image32.png"/><Relationship Id="rId17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1.svg"/><Relationship Id="rId5" Type="http://schemas.openxmlformats.org/officeDocument/2006/relationships/image" Target="../media/image47.svg"/><Relationship Id="rId15" Type="http://schemas.openxmlformats.org/officeDocument/2006/relationships/image" Target="../media/image45.svg"/><Relationship Id="rId23" Type="http://schemas.openxmlformats.org/officeDocument/2006/relationships/image" Target="../media/image55.svg"/><Relationship Id="rId10" Type="http://schemas.openxmlformats.org/officeDocument/2006/relationships/image" Target="../media/image40.png"/><Relationship Id="rId19" Type="http://schemas.openxmlformats.org/officeDocument/2006/relationships/image" Target="../media/image53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44.png"/><Relationship Id="rId22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061" y="-276622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720381"/>
            <a:ext cx="18288000" cy="3566619"/>
            <a:chOff x="0" y="0"/>
            <a:chExt cx="4816593" cy="9393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939357"/>
            </a:xfrm>
            <a:custGeom>
              <a:avLst/>
              <a:gdLst/>
              <a:ahLst/>
              <a:cxnLst/>
              <a:rect l="l" t="t" r="r" b="b"/>
              <a:pathLst>
                <a:path w="4816592" h="939357">
                  <a:moveTo>
                    <a:pt x="0" y="0"/>
                  </a:moveTo>
                  <a:lnTo>
                    <a:pt x="4816592" y="0"/>
                  </a:lnTo>
                  <a:lnTo>
                    <a:pt x="4816592" y="939357"/>
                  </a:lnTo>
                  <a:lnTo>
                    <a:pt x="0" y="939357"/>
                  </a:lnTo>
                  <a:close/>
                </a:path>
              </a:pathLst>
            </a:custGeom>
            <a:solidFill>
              <a:srgbClr val="35C9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7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23848" y="5671975"/>
            <a:ext cx="6284165" cy="4250381"/>
          </a:xfrm>
          <a:custGeom>
            <a:avLst/>
            <a:gdLst/>
            <a:ahLst/>
            <a:cxnLst/>
            <a:rect l="l" t="t" r="r" b="b"/>
            <a:pathLst>
              <a:path w="6284165" h="4250381">
                <a:moveTo>
                  <a:pt x="0" y="0"/>
                </a:moveTo>
                <a:lnTo>
                  <a:pt x="6284165" y="0"/>
                </a:lnTo>
                <a:lnTo>
                  <a:pt x="6284165" y="4250381"/>
                </a:lnTo>
                <a:lnTo>
                  <a:pt x="0" y="4250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46835" y="4938550"/>
            <a:ext cx="8594329" cy="297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10"/>
              </a:lnSpc>
            </a:pPr>
            <a:r>
              <a:rPr lang="en-US" sz="1801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da água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2464" y="2202204"/>
            <a:ext cx="14544793" cy="396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10"/>
              </a:lnSpc>
            </a:pPr>
            <a:r>
              <a:rPr lang="en-US" sz="1801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 importância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3750131" y="-886351"/>
            <a:ext cx="6119337" cy="3393451"/>
          </a:xfrm>
          <a:custGeom>
            <a:avLst/>
            <a:gdLst/>
            <a:ahLst/>
            <a:cxnLst/>
            <a:rect l="l" t="t" r="r" b="b"/>
            <a:pathLst>
              <a:path w="6119337" h="3393451">
                <a:moveTo>
                  <a:pt x="6119338" y="0"/>
                </a:moveTo>
                <a:lnTo>
                  <a:pt x="0" y="0"/>
                </a:lnTo>
                <a:lnTo>
                  <a:pt x="0" y="3393451"/>
                </a:lnTo>
                <a:lnTo>
                  <a:pt x="6119338" y="3393451"/>
                </a:lnTo>
                <a:lnTo>
                  <a:pt x="61193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23422" y="4052712"/>
            <a:ext cx="1086378" cy="1619263"/>
          </a:xfrm>
          <a:custGeom>
            <a:avLst/>
            <a:gdLst/>
            <a:ahLst/>
            <a:cxnLst/>
            <a:rect l="l" t="t" r="r" b="b"/>
            <a:pathLst>
              <a:path w="1086378" h="1619263">
                <a:moveTo>
                  <a:pt x="0" y="0"/>
                </a:moveTo>
                <a:lnTo>
                  <a:pt x="1086378" y="0"/>
                </a:lnTo>
                <a:lnTo>
                  <a:pt x="1086378" y="1619263"/>
                </a:lnTo>
                <a:lnTo>
                  <a:pt x="0" y="1619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0552" y="4862344"/>
            <a:ext cx="1380328" cy="2057400"/>
          </a:xfrm>
          <a:custGeom>
            <a:avLst/>
            <a:gdLst/>
            <a:ahLst/>
            <a:cxnLst/>
            <a:rect l="l" t="t" r="r" b="b"/>
            <a:pathLst>
              <a:path w="1380328" h="2057400">
                <a:moveTo>
                  <a:pt x="0" y="0"/>
                </a:moveTo>
                <a:lnTo>
                  <a:pt x="1380328" y="0"/>
                </a:lnTo>
                <a:lnTo>
                  <a:pt x="138032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28700" y="2149787"/>
            <a:ext cx="1064360" cy="1586445"/>
          </a:xfrm>
          <a:custGeom>
            <a:avLst/>
            <a:gdLst/>
            <a:ahLst/>
            <a:cxnLst/>
            <a:rect l="l" t="t" r="r" b="b"/>
            <a:pathLst>
              <a:path w="1064360" h="1586445">
                <a:moveTo>
                  <a:pt x="1064360" y="0"/>
                </a:moveTo>
                <a:lnTo>
                  <a:pt x="0" y="0"/>
                </a:lnTo>
                <a:lnTo>
                  <a:pt x="0" y="1586445"/>
                </a:lnTo>
                <a:lnTo>
                  <a:pt x="1064360" y="1586445"/>
                </a:lnTo>
                <a:lnTo>
                  <a:pt x="106436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4187661" y="810374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681B4D0-094B-45FE-99B7-DA5F2311D5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42" y="7019498"/>
            <a:ext cx="7831965" cy="2777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061" y="-276622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33434" y="1917507"/>
            <a:ext cx="16107786" cy="8031404"/>
            <a:chOff x="0" y="0"/>
            <a:chExt cx="876880" cy="43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6880" cy="437216"/>
            </a:xfrm>
            <a:custGeom>
              <a:avLst/>
              <a:gdLst/>
              <a:ahLst/>
              <a:cxnLst/>
              <a:rect l="l" t="t" r="r" b="b"/>
              <a:pathLst>
                <a:path w="876880" h="437216">
                  <a:moveTo>
                    <a:pt x="12496" y="0"/>
                  </a:moveTo>
                  <a:lnTo>
                    <a:pt x="864383" y="0"/>
                  </a:lnTo>
                  <a:cubicBezTo>
                    <a:pt x="867697" y="0"/>
                    <a:pt x="870876" y="1317"/>
                    <a:pt x="873219" y="3660"/>
                  </a:cubicBezTo>
                  <a:cubicBezTo>
                    <a:pt x="875563" y="6004"/>
                    <a:pt x="876880" y="9182"/>
                    <a:pt x="876880" y="12496"/>
                  </a:cubicBezTo>
                  <a:lnTo>
                    <a:pt x="876880" y="424719"/>
                  </a:lnTo>
                  <a:cubicBezTo>
                    <a:pt x="876880" y="431621"/>
                    <a:pt x="871285" y="437216"/>
                    <a:pt x="864383" y="437216"/>
                  </a:cubicBezTo>
                  <a:lnTo>
                    <a:pt x="12496" y="437216"/>
                  </a:lnTo>
                  <a:cubicBezTo>
                    <a:pt x="9182" y="437216"/>
                    <a:pt x="6004" y="435899"/>
                    <a:pt x="3660" y="433555"/>
                  </a:cubicBezTo>
                  <a:cubicBezTo>
                    <a:pt x="1317" y="431212"/>
                    <a:pt x="0" y="428033"/>
                    <a:pt x="0" y="424719"/>
                  </a:cubicBezTo>
                  <a:lnTo>
                    <a:pt x="0" y="12496"/>
                  </a:lnTo>
                  <a:cubicBezTo>
                    <a:pt x="0" y="9182"/>
                    <a:pt x="1317" y="6004"/>
                    <a:pt x="3660" y="3660"/>
                  </a:cubicBezTo>
                  <a:cubicBezTo>
                    <a:pt x="6004" y="1317"/>
                    <a:pt x="9182" y="0"/>
                    <a:pt x="1249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14594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76880" cy="475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7292">
            <a:off x="16299955" y="454599"/>
            <a:ext cx="2482531" cy="2942655"/>
          </a:xfrm>
          <a:custGeom>
            <a:avLst/>
            <a:gdLst/>
            <a:ahLst/>
            <a:cxnLst/>
            <a:rect l="l" t="t" r="r" b="b"/>
            <a:pathLst>
              <a:path w="2482531" h="2942655">
                <a:moveTo>
                  <a:pt x="0" y="0"/>
                </a:moveTo>
                <a:lnTo>
                  <a:pt x="2482531" y="0"/>
                </a:lnTo>
                <a:lnTo>
                  <a:pt x="2482531" y="2942655"/>
                </a:lnTo>
                <a:lnTo>
                  <a:pt x="0" y="2942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88842" y="3499074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88842" y="4599285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88842" y="6683807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88842" y="5784049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58803" y="4778580"/>
            <a:ext cx="2387753" cy="5170331"/>
          </a:xfrm>
          <a:custGeom>
            <a:avLst/>
            <a:gdLst/>
            <a:ahLst/>
            <a:cxnLst/>
            <a:rect l="l" t="t" r="r" b="b"/>
            <a:pathLst>
              <a:path w="2387753" h="5170331">
                <a:moveTo>
                  <a:pt x="0" y="0"/>
                </a:moveTo>
                <a:lnTo>
                  <a:pt x="2387752" y="0"/>
                </a:lnTo>
                <a:lnTo>
                  <a:pt x="2387752" y="5170331"/>
                </a:lnTo>
                <a:lnTo>
                  <a:pt x="0" y="51703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612751" y="5572992"/>
            <a:ext cx="4505819" cy="4489434"/>
          </a:xfrm>
          <a:custGeom>
            <a:avLst/>
            <a:gdLst/>
            <a:ahLst/>
            <a:cxnLst/>
            <a:rect l="l" t="t" r="r" b="b"/>
            <a:pathLst>
              <a:path w="4505819" h="4489434">
                <a:moveTo>
                  <a:pt x="0" y="0"/>
                </a:moveTo>
                <a:lnTo>
                  <a:pt x="4505819" y="0"/>
                </a:lnTo>
                <a:lnTo>
                  <a:pt x="4505819" y="4489435"/>
                </a:lnTo>
                <a:lnTo>
                  <a:pt x="0" y="4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12519" y="5929708"/>
            <a:ext cx="12651272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300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A água é um fator de produção de vários bens de consumo.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12519" y="6832678"/>
            <a:ext cx="11761720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300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A água atende as necessidades básicas da agroindústria.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50921" y="459105"/>
            <a:ext cx="12823317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dirty="0" err="1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água</a:t>
            </a:r>
            <a:r>
              <a:rPr lang="en-US" sz="9600" dirty="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e </a:t>
            </a:r>
            <a:r>
              <a:rPr lang="en-US" sz="9600" dirty="0" err="1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os</a:t>
            </a:r>
            <a:r>
              <a:rPr lang="en-US" sz="9600" dirty="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9600" dirty="0" err="1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seres</a:t>
            </a:r>
            <a:r>
              <a:rPr lang="en-US" sz="9600" dirty="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9600" dirty="0" err="1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vivos</a:t>
            </a:r>
            <a:endParaRPr lang="en-US" sz="9600" dirty="0">
              <a:solidFill>
                <a:srgbClr val="C4ECFF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2519" y="3644734"/>
            <a:ext cx="13640160" cy="86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300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A água é um componente bioquímico dos seres vivos, estando presente em 60% a 70% do corpo humano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12519" y="4833454"/>
            <a:ext cx="13429702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300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A água é o meio de vida de diversas espécies vegetais e animais.</a:t>
            </a:r>
          </a:p>
        </p:txBody>
      </p:sp>
      <p:sp>
        <p:nvSpPr>
          <p:cNvPr id="18" name="Freeform 18"/>
          <p:cNvSpPr/>
          <p:nvPr/>
        </p:nvSpPr>
        <p:spPr>
          <a:xfrm>
            <a:off x="640159" y="8904174"/>
            <a:ext cx="777082" cy="1158253"/>
          </a:xfrm>
          <a:custGeom>
            <a:avLst/>
            <a:gdLst/>
            <a:ahLst/>
            <a:cxnLst/>
            <a:rect l="l" t="t" r="r" b="b"/>
            <a:pathLst>
              <a:path w="777082" h="1158253">
                <a:moveTo>
                  <a:pt x="0" y="0"/>
                </a:moveTo>
                <a:lnTo>
                  <a:pt x="777082" y="0"/>
                </a:lnTo>
                <a:lnTo>
                  <a:pt x="777082" y="1158253"/>
                </a:lnTo>
                <a:lnTo>
                  <a:pt x="0" y="11582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53725" y="139893"/>
            <a:ext cx="1192618" cy="1777615"/>
          </a:xfrm>
          <a:custGeom>
            <a:avLst/>
            <a:gdLst/>
            <a:ahLst/>
            <a:cxnLst/>
            <a:rect l="l" t="t" r="r" b="b"/>
            <a:pathLst>
              <a:path w="1192618" h="1777615">
                <a:moveTo>
                  <a:pt x="0" y="0"/>
                </a:moveTo>
                <a:lnTo>
                  <a:pt x="1192618" y="0"/>
                </a:lnTo>
                <a:lnTo>
                  <a:pt x="1192618" y="1777614"/>
                </a:lnTo>
                <a:lnTo>
                  <a:pt x="0" y="17776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845930" y="2325174"/>
            <a:ext cx="14317861" cy="86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A água é um recurso natural fundamental para a vida, sendo essencial para a </a:t>
            </a:r>
          </a:p>
          <a:p>
            <a:pPr algn="l">
              <a:lnSpc>
                <a:spcPts val="3300"/>
              </a:lnSpc>
              <a:spcBef>
                <a:spcPct val="0"/>
              </a:spcBef>
            </a:pPr>
            <a:r>
              <a:rPr lang="en-US" sz="3300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sobrevivência e o desenvolvimento de todas as formas de vida</a:t>
            </a:r>
          </a:p>
        </p:txBody>
      </p:sp>
      <p:sp>
        <p:nvSpPr>
          <p:cNvPr id="21" name="Freeform 21"/>
          <p:cNvSpPr/>
          <p:nvPr/>
        </p:nvSpPr>
        <p:spPr>
          <a:xfrm>
            <a:off x="2712162" y="7582821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535839" y="7731691"/>
            <a:ext cx="11761720" cy="128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300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O ciclo da água é essencial para a renovação da vida na Terra e da biodiversidade.</a:t>
            </a:r>
          </a:p>
          <a:p>
            <a:pPr algn="l">
              <a:lnSpc>
                <a:spcPts val="3300"/>
              </a:lnSpc>
            </a:pPr>
            <a:endParaRPr lang="en-US" sz="3300">
              <a:solidFill>
                <a:srgbClr val="135977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061" y="-276622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33639" y="2970466"/>
            <a:ext cx="7719439" cy="6287834"/>
          </a:xfrm>
          <a:custGeom>
            <a:avLst/>
            <a:gdLst/>
            <a:ahLst/>
            <a:cxnLst/>
            <a:rect l="l" t="t" r="r" b="b"/>
            <a:pathLst>
              <a:path w="7719439" h="6287834">
                <a:moveTo>
                  <a:pt x="0" y="0"/>
                </a:moveTo>
                <a:lnTo>
                  <a:pt x="7719439" y="0"/>
                </a:lnTo>
                <a:lnTo>
                  <a:pt x="7719439" y="6287834"/>
                </a:lnTo>
                <a:lnTo>
                  <a:pt x="0" y="6287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46195" y="4251564"/>
            <a:ext cx="4641805" cy="7530953"/>
          </a:xfrm>
          <a:custGeom>
            <a:avLst/>
            <a:gdLst/>
            <a:ahLst/>
            <a:cxnLst/>
            <a:rect l="l" t="t" r="r" b="b"/>
            <a:pathLst>
              <a:path w="4641805" h="7530953">
                <a:moveTo>
                  <a:pt x="0" y="0"/>
                </a:moveTo>
                <a:lnTo>
                  <a:pt x="4641805" y="0"/>
                </a:lnTo>
                <a:lnTo>
                  <a:pt x="4641805" y="7530953"/>
                </a:lnTo>
                <a:lnTo>
                  <a:pt x="0" y="7530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0762">
            <a:off x="-13754" y="7249092"/>
            <a:ext cx="2199170" cy="4018416"/>
          </a:xfrm>
          <a:custGeom>
            <a:avLst/>
            <a:gdLst/>
            <a:ahLst/>
            <a:cxnLst/>
            <a:rect l="l" t="t" r="r" b="b"/>
            <a:pathLst>
              <a:path w="2199170" h="4018416">
                <a:moveTo>
                  <a:pt x="0" y="0"/>
                </a:moveTo>
                <a:lnTo>
                  <a:pt x="2199169" y="0"/>
                </a:lnTo>
                <a:lnTo>
                  <a:pt x="2199169" y="4018416"/>
                </a:lnTo>
                <a:lnTo>
                  <a:pt x="0" y="4018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8591">
            <a:off x="16703032" y="183610"/>
            <a:ext cx="1112537" cy="3824346"/>
          </a:xfrm>
          <a:custGeom>
            <a:avLst/>
            <a:gdLst/>
            <a:ahLst/>
            <a:cxnLst/>
            <a:rect l="l" t="t" r="r" b="b"/>
            <a:pathLst>
              <a:path w="1112537" h="3824346">
                <a:moveTo>
                  <a:pt x="0" y="0"/>
                </a:moveTo>
                <a:lnTo>
                  <a:pt x="1112536" y="0"/>
                </a:lnTo>
                <a:lnTo>
                  <a:pt x="1112536" y="3824345"/>
                </a:lnTo>
                <a:lnTo>
                  <a:pt x="0" y="38243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28046" y="8607177"/>
            <a:ext cx="3111815" cy="2291427"/>
          </a:xfrm>
          <a:custGeom>
            <a:avLst/>
            <a:gdLst/>
            <a:ahLst/>
            <a:cxnLst/>
            <a:rect l="l" t="t" r="r" b="b"/>
            <a:pathLst>
              <a:path w="3111815" h="2291427">
                <a:moveTo>
                  <a:pt x="0" y="0"/>
                </a:moveTo>
                <a:lnTo>
                  <a:pt x="3111814" y="0"/>
                </a:lnTo>
                <a:lnTo>
                  <a:pt x="3111814" y="2291427"/>
                </a:lnTo>
                <a:lnTo>
                  <a:pt x="0" y="22914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15177" y="316738"/>
            <a:ext cx="3721753" cy="2063881"/>
          </a:xfrm>
          <a:custGeom>
            <a:avLst/>
            <a:gdLst/>
            <a:ahLst/>
            <a:cxnLst/>
            <a:rect l="l" t="t" r="r" b="b"/>
            <a:pathLst>
              <a:path w="3721753" h="2063881">
                <a:moveTo>
                  <a:pt x="0" y="0"/>
                </a:moveTo>
                <a:lnTo>
                  <a:pt x="3721753" y="0"/>
                </a:lnTo>
                <a:lnTo>
                  <a:pt x="3721753" y="2063881"/>
                </a:lnTo>
                <a:lnTo>
                  <a:pt x="0" y="20638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6431">
            <a:off x="16775475" y="6446992"/>
            <a:ext cx="967650" cy="1442296"/>
          </a:xfrm>
          <a:custGeom>
            <a:avLst/>
            <a:gdLst/>
            <a:ahLst/>
            <a:cxnLst/>
            <a:rect l="l" t="t" r="r" b="b"/>
            <a:pathLst>
              <a:path w="967650" h="1442296">
                <a:moveTo>
                  <a:pt x="0" y="0"/>
                </a:moveTo>
                <a:lnTo>
                  <a:pt x="967650" y="0"/>
                </a:lnTo>
                <a:lnTo>
                  <a:pt x="967650" y="1442296"/>
                </a:lnTo>
                <a:lnTo>
                  <a:pt x="0" y="14422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9508">
            <a:off x="383140" y="2436092"/>
            <a:ext cx="725118" cy="1080799"/>
          </a:xfrm>
          <a:custGeom>
            <a:avLst/>
            <a:gdLst/>
            <a:ahLst/>
            <a:cxnLst/>
            <a:rect l="l" t="t" r="r" b="b"/>
            <a:pathLst>
              <a:path w="725118" h="1080799">
                <a:moveTo>
                  <a:pt x="0" y="0"/>
                </a:moveTo>
                <a:lnTo>
                  <a:pt x="725118" y="0"/>
                </a:lnTo>
                <a:lnTo>
                  <a:pt x="725118" y="1080800"/>
                </a:lnTo>
                <a:lnTo>
                  <a:pt x="0" y="1080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88518" flipH="1">
            <a:off x="549266" y="5190599"/>
            <a:ext cx="457089" cy="681298"/>
          </a:xfrm>
          <a:custGeom>
            <a:avLst/>
            <a:gdLst/>
            <a:ahLst/>
            <a:cxnLst/>
            <a:rect l="l" t="t" r="r" b="b"/>
            <a:pathLst>
              <a:path w="457089" h="681298">
                <a:moveTo>
                  <a:pt x="457089" y="0"/>
                </a:moveTo>
                <a:lnTo>
                  <a:pt x="0" y="0"/>
                </a:lnTo>
                <a:lnTo>
                  <a:pt x="0" y="681298"/>
                </a:lnTo>
                <a:lnTo>
                  <a:pt x="457089" y="681298"/>
                </a:lnTo>
                <a:lnTo>
                  <a:pt x="45708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91720" y="677819"/>
            <a:ext cx="16896280" cy="1113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á água é essencial para saúde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69550" y="2475869"/>
            <a:ext cx="11886562" cy="572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Previne doenças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Regula a temperatura corporal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Facilita a digestão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Auxilia na absorção de nutrientes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Elimina substâncias tóxicas do corpo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Deixa a pele hidratada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Contribui para o emagrecimento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Previne o aparecimento de pedras nos rins</a:t>
            </a:r>
          </a:p>
          <a:p>
            <a:pPr algn="l">
              <a:lnSpc>
                <a:spcPts val="4977"/>
              </a:lnSpc>
              <a:spcBef>
                <a:spcPct val="0"/>
              </a:spcBef>
            </a:pPr>
            <a:r>
              <a:rPr lang="en-US" sz="497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Melhora a circulação sanguínea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061" y="-276622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9139" y="9258300"/>
            <a:ext cx="18288000" cy="3566619"/>
            <a:chOff x="0" y="0"/>
            <a:chExt cx="4816593" cy="9393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939357"/>
            </a:xfrm>
            <a:custGeom>
              <a:avLst/>
              <a:gdLst/>
              <a:ahLst/>
              <a:cxnLst/>
              <a:rect l="l" t="t" r="r" b="b"/>
              <a:pathLst>
                <a:path w="4816592" h="939357">
                  <a:moveTo>
                    <a:pt x="0" y="0"/>
                  </a:moveTo>
                  <a:lnTo>
                    <a:pt x="4816592" y="0"/>
                  </a:lnTo>
                  <a:lnTo>
                    <a:pt x="4816592" y="939357"/>
                  </a:lnTo>
                  <a:lnTo>
                    <a:pt x="0" y="939357"/>
                  </a:lnTo>
                  <a:close/>
                </a:path>
              </a:pathLst>
            </a:custGeom>
            <a:solidFill>
              <a:srgbClr val="35C9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7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132016" y="5932625"/>
            <a:ext cx="1993379" cy="3642386"/>
          </a:xfrm>
          <a:custGeom>
            <a:avLst/>
            <a:gdLst/>
            <a:ahLst/>
            <a:cxnLst/>
            <a:rect l="l" t="t" r="r" b="b"/>
            <a:pathLst>
              <a:path w="1993379" h="3642386">
                <a:moveTo>
                  <a:pt x="0" y="0"/>
                </a:moveTo>
                <a:lnTo>
                  <a:pt x="1993379" y="0"/>
                </a:lnTo>
                <a:lnTo>
                  <a:pt x="1993379" y="3642386"/>
                </a:lnTo>
                <a:lnTo>
                  <a:pt x="0" y="3642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539947" y="2640895"/>
            <a:ext cx="4512895" cy="2502605"/>
          </a:xfrm>
          <a:custGeom>
            <a:avLst/>
            <a:gdLst/>
            <a:ahLst/>
            <a:cxnLst/>
            <a:rect l="l" t="t" r="r" b="b"/>
            <a:pathLst>
              <a:path w="4512895" h="2502605">
                <a:moveTo>
                  <a:pt x="4512894" y="0"/>
                </a:moveTo>
                <a:lnTo>
                  <a:pt x="0" y="0"/>
                </a:lnTo>
                <a:lnTo>
                  <a:pt x="0" y="2502605"/>
                </a:lnTo>
                <a:lnTo>
                  <a:pt x="4512894" y="2502605"/>
                </a:lnTo>
                <a:lnTo>
                  <a:pt x="451289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56378" y="8980585"/>
            <a:ext cx="5548483" cy="2612831"/>
          </a:xfrm>
          <a:custGeom>
            <a:avLst/>
            <a:gdLst/>
            <a:ahLst/>
            <a:cxnLst/>
            <a:rect l="l" t="t" r="r" b="b"/>
            <a:pathLst>
              <a:path w="5548483" h="2612831">
                <a:moveTo>
                  <a:pt x="0" y="0"/>
                </a:moveTo>
                <a:lnTo>
                  <a:pt x="5548483" y="0"/>
                </a:lnTo>
                <a:lnTo>
                  <a:pt x="5548483" y="2612830"/>
                </a:lnTo>
                <a:lnTo>
                  <a:pt x="0" y="2612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095507" y="-276622"/>
            <a:ext cx="3816378" cy="3802500"/>
          </a:xfrm>
          <a:custGeom>
            <a:avLst/>
            <a:gdLst/>
            <a:ahLst/>
            <a:cxnLst/>
            <a:rect l="l" t="t" r="r" b="b"/>
            <a:pathLst>
              <a:path w="3816378" h="3802500">
                <a:moveTo>
                  <a:pt x="0" y="0"/>
                </a:moveTo>
                <a:lnTo>
                  <a:pt x="3816377" y="0"/>
                </a:lnTo>
                <a:lnTo>
                  <a:pt x="3816377" y="3802500"/>
                </a:lnTo>
                <a:lnTo>
                  <a:pt x="0" y="380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2523" y="3653065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96394" y="6229988"/>
            <a:ext cx="925812" cy="3182478"/>
          </a:xfrm>
          <a:custGeom>
            <a:avLst/>
            <a:gdLst/>
            <a:ahLst/>
            <a:cxnLst/>
            <a:rect l="l" t="t" r="r" b="b"/>
            <a:pathLst>
              <a:path w="925812" h="3182478">
                <a:moveTo>
                  <a:pt x="0" y="0"/>
                </a:moveTo>
                <a:lnTo>
                  <a:pt x="925812" y="0"/>
                </a:lnTo>
                <a:lnTo>
                  <a:pt x="925812" y="3182478"/>
                </a:lnTo>
                <a:lnTo>
                  <a:pt x="0" y="31824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74815" y="3019837"/>
            <a:ext cx="11311187" cy="204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7"/>
              </a:lnSpc>
            </a:pPr>
            <a:r>
              <a:rPr lang="en-US" sz="423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 água exerce um papel indispensável à sobrevivência e ao desenvolvimento da vida, pois atende as necessidades básicas dos ecossistemas e da agroindústria.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424507"/>
            <a:ext cx="19492606" cy="215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porque precisamos preservar</a:t>
            </a:r>
          </a:p>
          <a:p>
            <a:pPr algn="ctr">
              <a:lnSpc>
                <a:spcPts val="8200"/>
              </a:lnSpc>
            </a:pPr>
            <a:r>
              <a:rPr lang="en-US" sz="820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a água?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3183" y="5493841"/>
            <a:ext cx="13848833" cy="231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5"/>
              </a:lnSpc>
              <a:spcBef>
                <a:spcPct val="0"/>
              </a:spcBef>
            </a:pPr>
            <a:r>
              <a:rPr lang="en-US" sz="4535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Usamos água para irrigação de lavouras, abastecimento público, atividades industriais, geração de energia, extração mineral, aquicultura, navegação, turismo e lazer.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346243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8677008"/>
            <a:ext cx="18288000" cy="3566619"/>
            <a:chOff x="0" y="0"/>
            <a:chExt cx="4816593" cy="9393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939357"/>
            </a:xfrm>
            <a:custGeom>
              <a:avLst/>
              <a:gdLst/>
              <a:ahLst/>
              <a:cxnLst/>
              <a:rect l="l" t="t" r="r" b="b"/>
              <a:pathLst>
                <a:path w="4816592" h="939357">
                  <a:moveTo>
                    <a:pt x="0" y="0"/>
                  </a:moveTo>
                  <a:lnTo>
                    <a:pt x="4816592" y="0"/>
                  </a:lnTo>
                  <a:lnTo>
                    <a:pt x="4816592" y="939357"/>
                  </a:lnTo>
                  <a:lnTo>
                    <a:pt x="0" y="939357"/>
                  </a:lnTo>
                  <a:close/>
                </a:path>
              </a:pathLst>
            </a:custGeom>
            <a:solidFill>
              <a:srgbClr val="35C9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7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6090283" y="876439"/>
            <a:ext cx="3551560" cy="1969501"/>
          </a:xfrm>
          <a:custGeom>
            <a:avLst/>
            <a:gdLst/>
            <a:ahLst/>
            <a:cxnLst/>
            <a:rect l="l" t="t" r="r" b="b"/>
            <a:pathLst>
              <a:path w="3551560" h="1969501">
                <a:moveTo>
                  <a:pt x="3551560" y="0"/>
                </a:moveTo>
                <a:lnTo>
                  <a:pt x="0" y="0"/>
                </a:lnTo>
                <a:lnTo>
                  <a:pt x="0" y="1969501"/>
                </a:lnTo>
                <a:lnTo>
                  <a:pt x="3551560" y="1969501"/>
                </a:lnTo>
                <a:lnTo>
                  <a:pt x="35515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7318" y="8295570"/>
            <a:ext cx="5548483" cy="2612831"/>
          </a:xfrm>
          <a:custGeom>
            <a:avLst/>
            <a:gdLst/>
            <a:ahLst/>
            <a:cxnLst/>
            <a:rect l="l" t="t" r="r" b="b"/>
            <a:pathLst>
              <a:path w="5548483" h="2612831">
                <a:moveTo>
                  <a:pt x="0" y="0"/>
                </a:moveTo>
                <a:lnTo>
                  <a:pt x="5548483" y="0"/>
                </a:lnTo>
                <a:lnTo>
                  <a:pt x="5548483" y="2612830"/>
                </a:lnTo>
                <a:lnTo>
                  <a:pt x="0" y="2612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095507" y="-276622"/>
            <a:ext cx="3816378" cy="3802500"/>
          </a:xfrm>
          <a:custGeom>
            <a:avLst/>
            <a:gdLst/>
            <a:ahLst/>
            <a:cxnLst/>
            <a:rect l="l" t="t" r="r" b="b"/>
            <a:pathLst>
              <a:path w="3816378" h="3802500">
                <a:moveTo>
                  <a:pt x="0" y="0"/>
                </a:moveTo>
                <a:lnTo>
                  <a:pt x="3816377" y="0"/>
                </a:lnTo>
                <a:lnTo>
                  <a:pt x="3816377" y="3802500"/>
                </a:lnTo>
                <a:lnTo>
                  <a:pt x="0" y="3802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21268" y="2845940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90733" y="8335803"/>
            <a:ext cx="865179" cy="1289563"/>
          </a:xfrm>
          <a:custGeom>
            <a:avLst/>
            <a:gdLst/>
            <a:ahLst/>
            <a:cxnLst/>
            <a:rect l="l" t="t" r="r" b="b"/>
            <a:pathLst>
              <a:path w="865179" h="1289563">
                <a:moveTo>
                  <a:pt x="0" y="0"/>
                </a:moveTo>
                <a:lnTo>
                  <a:pt x="865179" y="0"/>
                </a:lnTo>
                <a:lnTo>
                  <a:pt x="865179" y="1289563"/>
                </a:lnTo>
                <a:lnTo>
                  <a:pt x="0" y="12895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21268" y="405835"/>
            <a:ext cx="14002054" cy="216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5"/>
              </a:lnSpc>
            </a:pPr>
            <a:r>
              <a:rPr lang="en-US" sz="8255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o que acontece se não cuidarmos da água?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82978" y="3054331"/>
            <a:ext cx="11981353" cy="5615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3"/>
              </a:lnSpc>
            </a:pP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Podemos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pensar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em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três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principais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problemas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</a:p>
          <a:p>
            <a:pPr algn="ctr">
              <a:lnSpc>
                <a:spcPts val="6413"/>
              </a:lnSpc>
            </a:pP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–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Morte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da flora e fauna; </a:t>
            </a:r>
          </a:p>
          <a:p>
            <a:pPr algn="ctr">
              <a:lnSpc>
                <a:spcPts val="6413"/>
              </a:lnSpc>
            </a:pP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–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Escassez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de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alimentos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,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já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que a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agricultura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seria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prejudicada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;</a:t>
            </a:r>
          </a:p>
          <a:p>
            <a:pPr algn="ctr">
              <a:lnSpc>
                <a:spcPts val="6413"/>
              </a:lnSpc>
            </a:pP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–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Milhões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de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pessoas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no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mundo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morreriam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de </a:t>
            </a:r>
            <a:r>
              <a:rPr lang="en-US" sz="534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sede</a:t>
            </a:r>
            <a:r>
              <a:rPr lang="en-US" sz="534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061" y="-276622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918769"/>
            <a:ext cx="18288000" cy="3566619"/>
            <a:chOff x="0" y="0"/>
            <a:chExt cx="4816593" cy="9393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939357"/>
            </a:xfrm>
            <a:custGeom>
              <a:avLst/>
              <a:gdLst/>
              <a:ahLst/>
              <a:cxnLst/>
              <a:rect l="l" t="t" r="r" b="b"/>
              <a:pathLst>
                <a:path w="4816592" h="939357">
                  <a:moveTo>
                    <a:pt x="0" y="0"/>
                  </a:moveTo>
                  <a:lnTo>
                    <a:pt x="4816592" y="0"/>
                  </a:lnTo>
                  <a:lnTo>
                    <a:pt x="4816592" y="939357"/>
                  </a:lnTo>
                  <a:lnTo>
                    <a:pt x="0" y="939357"/>
                  </a:lnTo>
                  <a:close/>
                </a:path>
              </a:pathLst>
            </a:custGeom>
            <a:solidFill>
              <a:srgbClr val="35C9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7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425390" y="436149"/>
            <a:ext cx="16627436" cy="108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2"/>
              </a:lnSpc>
            </a:pPr>
            <a:r>
              <a:rPr lang="en-US" sz="800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precisamos cuidar da água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9742" y="1804948"/>
            <a:ext cx="13864623" cy="848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3766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 escassez de água no mundo é agravada em virtude da desigualdade social e da falta de manejo e usos sustentáveis dos recursos naturais. </a:t>
            </a:r>
          </a:p>
          <a:p>
            <a:pPr algn="l">
              <a:lnSpc>
                <a:spcPts val="4519"/>
              </a:lnSpc>
            </a:pPr>
            <a:r>
              <a:rPr lang="en-US" sz="3766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As diferenças registradas entre os países desenvolvidos e os em desenvolvimento chocam e evidenciam que a crise mundial dos recursos hídricos está diretamente ligada às desigualdades sociais.</a:t>
            </a:r>
          </a:p>
          <a:p>
            <a:pPr algn="l">
              <a:lnSpc>
                <a:spcPts val="4519"/>
              </a:lnSpc>
            </a:pPr>
            <a:r>
              <a:rPr lang="en-US" sz="3766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Em regiões onde a situação de falta d’água já atinge índices críticos de disponibilidade, como nos países do Continente Africano, onde a média de consumo de água por pessoa é de dez a quinze litros/pessoa, já em Nova York, há um consumo exagerado de água doce tratada e potável, onde um cidadão chega a gastar dois mil litros/dia.</a:t>
            </a:r>
          </a:p>
          <a:p>
            <a:pPr algn="l">
              <a:lnSpc>
                <a:spcPts val="4519"/>
              </a:lnSpc>
            </a:pPr>
            <a:endParaRPr lang="en-US" sz="3766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4519"/>
              </a:lnSpc>
            </a:pPr>
            <a:endParaRPr lang="en-US" sz="3766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5292863" y="851114"/>
            <a:ext cx="4512895" cy="2502605"/>
          </a:xfrm>
          <a:custGeom>
            <a:avLst/>
            <a:gdLst/>
            <a:ahLst/>
            <a:cxnLst/>
            <a:rect l="l" t="t" r="r" b="b"/>
            <a:pathLst>
              <a:path w="4512895" h="2502605">
                <a:moveTo>
                  <a:pt x="4512895" y="0"/>
                </a:moveTo>
                <a:lnTo>
                  <a:pt x="0" y="0"/>
                </a:lnTo>
                <a:lnTo>
                  <a:pt x="0" y="2502605"/>
                </a:lnTo>
                <a:lnTo>
                  <a:pt x="4512895" y="2502605"/>
                </a:lnTo>
                <a:lnTo>
                  <a:pt x="45128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48491" y="8088564"/>
            <a:ext cx="4279018" cy="2894172"/>
          </a:xfrm>
          <a:custGeom>
            <a:avLst/>
            <a:gdLst/>
            <a:ahLst/>
            <a:cxnLst/>
            <a:rect l="l" t="t" r="r" b="b"/>
            <a:pathLst>
              <a:path w="4279018" h="2894172">
                <a:moveTo>
                  <a:pt x="4279018" y="0"/>
                </a:moveTo>
                <a:lnTo>
                  <a:pt x="0" y="0"/>
                </a:lnTo>
                <a:lnTo>
                  <a:pt x="0" y="2894172"/>
                </a:lnTo>
                <a:lnTo>
                  <a:pt x="4279018" y="2894172"/>
                </a:lnTo>
                <a:lnTo>
                  <a:pt x="42790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046600" y="5348542"/>
            <a:ext cx="502710" cy="749297"/>
          </a:xfrm>
          <a:custGeom>
            <a:avLst/>
            <a:gdLst/>
            <a:ahLst/>
            <a:cxnLst/>
            <a:rect l="l" t="t" r="r" b="b"/>
            <a:pathLst>
              <a:path w="502710" h="749297">
                <a:moveTo>
                  <a:pt x="0" y="0"/>
                </a:moveTo>
                <a:lnTo>
                  <a:pt x="502710" y="0"/>
                </a:lnTo>
                <a:lnTo>
                  <a:pt x="502710" y="749297"/>
                </a:lnTo>
                <a:lnTo>
                  <a:pt x="0" y="749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25990" y="6678738"/>
            <a:ext cx="502710" cy="749297"/>
          </a:xfrm>
          <a:custGeom>
            <a:avLst/>
            <a:gdLst/>
            <a:ahLst/>
            <a:cxnLst/>
            <a:rect l="l" t="t" r="r" b="b"/>
            <a:pathLst>
              <a:path w="502710" h="749297">
                <a:moveTo>
                  <a:pt x="0" y="0"/>
                </a:moveTo>
                <a:lnTo>
                  <a:pt x="502710" y="0"/>
                </a:lnTo>
                <a:lnTo>
                  <a:pt x="502710" y="749297"/>
                </a:lnTo>
                <a:lnTo>
                  <a:pt x="0" y="749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42015" y="3563269"/>
            <a:ext cx="1054364" cy="1571545"/>
          </a:xfrm>
          <a:custGeom>
            <a:avLst/>
            <a:gdLst/>
            <a:ahLst/>
            <a:cxnLst/>
            <a:rect l="l" t="t" r="r" b="b"/>
            <a:pathLst>
              <a:path w="1054364" h="1571545">
                <a:moveTo>
                  <a:pt x="0" y="0"/>
                </a:moveTo>
                <a:lnTo>
                  <a:pt x="1054364" y="0"/>
                </a:lnTo>
                <a:lnTo>
                  <a:pt x="1054364" y="1571546"/>
                </a:lnTo>
                <a:lnTo>
                  <a:pt x="0" y="15715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061" y="-276622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46343" y="1704724"/>
            <a:ext cx="14908220" cy="7553576"/>
            <a:chOff x="0" y="0"/>
            <a:chExt cx="811577" cy="4112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1577" cy="411203"/>
            </a:xfrm>
            <a:custGeom>
              <a:avLst/>
              <a:gdLst/>
              <a:ahLst/>
              <a:cxnLst/>
              <a:rect l="l" t="t" r="r" b="b"/>
              <a:pathLst>
                <a:path w="811577" h="411203">
                  <a:moveTo>
                    <a:pt x="13502" y="0"/>
                  </a:moveTo>
                  <a:lnTo>
                    <a:pt x="798075" y="0"/>
                  </a:lnTo>
                  <a:cubicBezTo>
                    <a:pt x="805532" y="0"/>
                    <a:pt x="811577" y="6045"/>
                    <a:pt x="811577" y="13502"/>
                  </a:cubicBezTo>
                  <a:lnTo>
                    <a:pt x="811577" y="397701"/>
                  </a:lnTo>
                  <a:cubicBezTo>
                    <a:pt x="811577" y="405158"/>
                    <a:pt x="805532" y="411203"/>
                    <a:pt x="798075" y="411203"/>
                  </a:cubicBezTo>
                  <a:lnTo>
                    <a:pt x="13502" y="411203"/>
                  </a:lnTo>
                  <a:cubicBezTo>
                    <a:pt x="6045" y="411203"/>
                    <a:pt x="0" y="405158"/>
                    <a:pt x="0" y="397701"/>
                  </a:cubicBezTo>
                  <a:lnTo>
                    <a:pt x="0" y="13502"/>
                  </a:lnTo>
                  <a:cubicBezTo>
                    <a:pt x="0" y="6045"/>
                    <a:pt x="6045" y="0"/>
                    <a:pt x="13502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14594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1577" cy="449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7292">
            <a:off x="14308381" y="527591"/>
            <a:ext cx="4092364" cy="4850863"/>
          </a:xfrm>
          <a:custGeom>
            <a:avLst/>
            <a:gdLst/>
            <a:ahLst/>
            <a:cxnLst/>
            <a:rect l="l" t="t" r="r" b="b"/>
            <a:pathLst>
              <a:path w="4092364" h="4850863">
                <a:moveTo>
                  <a:pt x="0" y="0"/>
                </a:moveTo>
                <a:lnTo>
                  <a:pt x="4092364" y="0"/>
                </a:lnTo>
                <a:lnTo>
                  <a:pt x="4092364" y="4850863"/>
                </a:lnTo>
                <a:lnTo>
                  <a:pt x="0" y="485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46767" y="2273084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46767" y="3311998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46767" y="4350911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13548" y="4179013"/>
            <a:ext cx="2387753" cy="5170331"/>
          </a:xfrm>
          <a:custGeom>
            <a:avLst/>
            <a:gdLst/>
            <a:ahLst/>
            <a:cxnLst/>
            <a:rect l="l" t="t" r="r" b="b"/>
            <a:pathLst>
              <a:path w="2387753" h="5170331">
                <a:moveTo>
                  <a:pt x="0" y="0"/>
                </a:moveTo>
                <a:lnTo>
                  <a:pt x="2387753" y="0"/>
                </a:lnTo>
                <a:lnTo>
                  <a:pt x="2387753" y="5170330"/>
                </a:lnTo>
                <a:lnTo>
                  <a:pt x="0" y="51703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42652" y="459105"/>
            <a:ext cx="12334383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desperdícios de água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77782" y="2368334"/>
            <a:ext cx="8695329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499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Banhos demorados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77782" y="3959140"/>
            <a:ext cx="10645342" cy="428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4"/>
              </a:lnSpc>
            </a:pPr>
            <a:r>
              <a:rPr lang="en-US" sz="4499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Lavar vasilhas com torneira aberta</a:t>
            </a:r>
          </a:p>
          <a:p>
            <a:pPr algn="l">
              <a:lnSpc>
                <a:spcPts val="4814"/>
              </a:lnSpc>
            </a:pPr>
            <a:r>
              <a:rPr lang="en-US" sz="4499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Usar mangueira para lavar carro, calçadas</a:t>
            </a:r>
          </a:p>
          <a:p>
            <a:pPr algn="l">
              <a:lnSpc>
                <a:spcPts val="4814"/>
              </a:lnSpc>
            </a:pPr>
            <a:r>
              <a:rPr lang="en-US" sz="4499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Usar várias vezes semana máquina de lavar roupa</a:t>
            </a:r>
          </a:p>
          <a:p>
            <a:pPr algn="l">
              <a:lnSpc>
                <a:spcPts val="4814"/>
              </a:lnSpc>
            </a:pPr>
            <a:r>
              <a:rPr lang="en-US" sz="4499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Vazamentos </a:t>
            </a:r>
          </a:p>
          <a:p>
            <a:pPr algn="l">
              <a:lnSpc>
                <a:spcPts val="4814"/>
              </a:lnSpc>
            </a:pPr>
            <a:endParaRPr lang="en-US" sz="4499">
              <a:solidFill>
                <a:srgbClr val="135977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6764138" y="8497648"/>
            <a:ext cx="777082" cy="1158253"/>
          </a:xfrm>
          <a:custGeom>
            <a:avLst/>
            <a:gdLst/>
            <a:ahLst/>
            <a:cxnLst/>
            <a:rect l="l" t="t" r="r" b="b"/>
            <a:pathLst>
              <a:path w="777082" h="1158253">
                <a:moveTo>
                  <a:pt x="0" y="0"/>
                </a:moveTo>
                <a:lnTo>
                  <a:pt x="777082" y="0"/>
                </a:lnTo>
                <a:lnTo>
                  <a:pt x="777082" y="1158252"/>
                </a:lnTo>
                <a:lnTo>
                  <a:pt x="0" y="1158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50034" y="815917"/>
            <a:ext cx="1192618" cy="1777615"/>
          </a:xfrm>
          <a:custGeom>
            <a:avLst/>
            <a:gdLst/>
            <a:ahLst/>
            <a:cxnLst/>
            <a:rect l="l" t="t" r="r" b="b"/>
            <a:pathLst>
              <a:path w="1192618" h="1777615">
                <a:moveTo>
                  <a:pt x="0" y="0"/>
                </a:moveTo>
                <a:lnTo>
                  <a:pt x="1192618" y="0"/>
                </a:lnTo>
                <a:lnTo>
                  <a:pt x="1192618" y="1777614"/>
                </a:lnTo>
                <a:lnTo>
                  <a:pt x="0" y="17776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77782" y="3128092"/>
            <a:ext cx="10799253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499">
                <a:solidFill>
                  <a:srgbClr val="135977"/>
                </a:solidFill>
                <a:latin typeface="Sniglet"/>
                <a:ea typeface="Sniglet"/>
                <a:cs typeface="Sniglet"/>
                <a:sym typeface="Sniglet"/>
              </a:rPr>
              <a:t>Escovar dentes com torneira aberta</a:t>
            </a:r>
          </a:p>
        </p:txBody>
      </p:sp>
      <p:sp>
        <p:nvSpPr>
          <p:cNvPr id="17" name="Freeform 17"/>
          <p:cNvSpPr/>
          <p:nvPr/>
        </p:nvSpPr>
        <p:spPr>
          <a:xfrm>
            <a:off x="-378454" y="6807165"/>
            <a:ext cx="4842212" cy="3688885"/>
          </a:xfrm>
          <a:custGeom>
            <a:avLst/>
            <a:gdLst/>
            <a:ahLst/>
            <a:cxnLst/>
            <a:rect l="l" t="t" r="r" b="b"/>
            <a:pathLst>
              <a:path w="4842212" h="3688885">
                <a:moveTo>
                  <a:pt x="0" y="0"/>
                </a:moveTo>
                <a:lnTo>
                  <a:pt x="4842212" y="0"/>
                </a:lnTo>
                <a:lnTo>
                  <a:pt x="4842212" y="3688885"/>
                </a:lnTo>
                <a:lnTo>
                  <a:pt x="0" y="36888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46767" y="5392799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757906" y="6764178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7924" y="1767570"/>
            <a:ext cx="14325099" cy="8519430"/>
            <a:chOff x="0" y="0"/>
            <a:chExt cx="779833" cy="4637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9833" cy="463783"/>
            </a:xfrm>
            <a:custGeom>
              <a:avLst/>
              <a:gdLst/>
              <a:ahLst/>
              <a:cxnLst/>
              <a:rect l="l" t="t" r="r" b="b"/>
              <a:pathLst>
                <a:path w="779833" h="463783">
                  <a:moveTo>
                    <a:pt x="14052" y="0"/>
                  </a:moveTo>
                  <a:lnTo>
                    <a:pt x="765782" y="0"/>
                  </a:lnTo>
                  <a:cubicBezTo>
                    <a:pt x="769508" y="0"/>
                    <a:pt x="773082" y="1480"/>
                    <a:pt x="775718" y="4116"/>
                  </a:cubicBezTo>
                  <a:cubicBezTo>
                    <a:pt x="778353" y="6751"/>
                    <a:pt x="779833" y="10325"/>
                    <a:pt x="779833" y="14052"/>
                  </a:cubicBezTo>
                  <a:lnTo>
                    <a:pt x="779833" y="449731"/>
                  </a:lnTo>
                  <a:cubicBezTo>
                    <a:pt x="779833" y="453458"/>
                    <a:pt x="778353" y="457032"/>
                    <a:pt x="775718" y="459667"/>
                  </a:cubicBezTo>
                  <a:cubicBezTo>
                    <a:pt x="773082" y="462302"/>
                    <a:pt x="769508" y="463783"/>
                    <a:pt x="765782" y="463783"/>
                  </a:cubicBezTo>
                  <a:lnTo>
                    <a:pt x="14052" y="463783"/>
                  </a:lnTo>
                  <a:cubicBezTo>
                    <a:pt x="10325" y="463783"/>
                    <a:pt x="6751" y="462302"/>
                    <a:pt x="4116" y="459667"/>
                  </a:cubicBezTo>
                  <a:cubicBezTo>
                    <a:pt x="1480" y="457032"/>
                    <a:pt x="0" y="453458"/>
                    <a:pt x="0" y="449731"/>
                  </a:cubicBezTo>
                  <a:lnTo>
                    <a:pt x="0" y="14052"/>
                  </a:lnTo>
                  <a:cubicBezTo>
                    <a:pt x="0" y="10325"/>
                    <a:pt x="1480" y="6751"/>
                    <a:pt x="4116" y="4116"/>
                  </a:cubicBezTo>
                  <a:cubicBezTo>
                    <a:pt x="6751" y="1480"/>
                    <a:pt x="10325" y="0"/>
                    <a:pt x="14052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1459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79833" cy="50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920542">
            <a:off x="15068312" y="156845"/>
            <a:ext cx="3899085" cy="4621760"/>
          </a:xfrm>
          <a:custGeom>
            <a:avLst/>
            <a:gdLst/>
            <a:ahLst/>
            <a:cxnLst/>
            <a:rect l="l" t="t" r="r" b="b"/>
            <a:pathLst>
              <a:path w="3899085" h="4621760">
                <a:moveTo>
                  <a:pt x="0" y="0"/>
                </a:moveTo>
                <a:lnTo>
                  <a:pt x="3899085" y="0"/>
                </a:lnTo>
                <a:lnTo>
                  <a:pt x="3899085" y="4621760"/>
                </a:lnTo>
                <a:lnTo>
                  <a:pt x="0" y="4621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20977" y="7924115"/>
            <a:ext cx="4093126" cy="3014029"/>
          </a:xfrm>
          <a:custGeom>
            <a:avLst/>
            <a:gdLst/>
            <a:ahLst/>
            <a:cxnLst/>
            <a:rect l="l" t="t" r="r" b="b"/>
            <a:pathLst>
              <a:path w="4093126" h="3014029">
                <a:moveTo>
                  <a:pt x="0" y="0"/>
                </a:moveTo>
                <a:lnTo>
                  <a:pt x="4093127" y="0"/>
                </a:lnTo>
                <a:lnTo>
                  <a:pt x="4093127" y="3014029"/>
                </a:lnTo>
                <a:lnTo>
                  <a:pt x="0" y="3014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0912" y="6329776"/>
            <a:ext cx="2033886" cy="4404083"/>
          </a:xfrm>
          <a:custGeom>
            <a:avLst/>
            <a:gdLst/>
            <a:ahLst/>
            <a:cxnLst/>
            <a:rect l="l" t="t" r="r" b="b"/>
            <a:pathLst>
              <a:path w="2033886" h="4404083">
                <a:moveTo>
                  <a:pt x="0" y="0"/>
                </a:moveTo>
                <a:lnTo>
                  <a:pt x="2033886" y="0"/>
                </a:lnTo>
                <a:lnTo>
                  <a:pt x="2033886" y="4404084"/>
                </a:lnTo>
                <a:lnTo>
                  <a:pt x="0" y="4404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24981">
            <a:off x="563756" y="407466"/>
            <a:ext cx="1284452" cy="4415305"/>
          </a:xfrm>
          <a:custGeom>
            <a:avLst/>
            <a:gdLst/>
            <a:ahLst/>
            <a:cxnLst/>
            <a:rect l="l" t="t" r="r" b="b"/>
            <a:pathLst>
              <a:path w="1284452" h="4415305">
                <a:moveTo>
                  <a:pt x="0" y="0"/>
                </a:moveTo>
                <a:lnTo>
                  <a:pt x="1284452" y="0"/>
                </a:lnTo>
                <a:lnTo>
                  <a:pt x="1284452" y="4415305"/>
                </a:lnTo>
                <a:lnTo>
                  <a:pt x="0" y="44153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3087" y="558959"/>
            <a:ext cx="810868" cy="1208611"/>
          </a:xfrm>
          <a:custGeom>
            <a:avLst/>
            <a:gdLst/>
            <a:ahLst/>
            <a:cxnLst/>
            <a:rect l="l" t="t" r="r" b="b"/>
            <a:pathLst>
              <a:path w="810868" h="1208611">
                <a:moveTo>
                  <a:pt x="0" y="0"/>
                </a:moveTo>
                <a:lnTo>
                  <a:pt x="810868" y="0"/>
                </a:lnTo>
                <a:lnTo>
                  <a:pt x="810868" y="1208611"/>
                </a:lnTo>
                <a:lnTo>
                  <a:pt x="0" y="1208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72150" y="644684"/>
            <a:ext cx="12816649" cy="76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C4EC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como preservar á água</a:t>
            </a:r>
          </a:p>
        </p:txBody>
      </p:sp>
      <p:sp>
        <p:nvSpPr>
          <p:cNvPr id="11" name="Freeform 11"/>
          <p:cNvSpPr/>
          <p:nvPr/>
        </p:nvSpPr>
        <p:spPr>
          <a:xfrm>
            <a:off x="2411963" y="2275149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11963" y="3134076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11963" y="3963704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411963" y="4755712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11963" y="5649838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44061" y="6510751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11963" y="7411316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8"/>
                </a:lnTo>
                <a:lnTo>
                  <a:pt x="0" y="679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426375" y="2128298"/>
            <a:ext cx="12816649" cy="869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Tomar banhos curtos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Desligar a torneira ao escovar os dentes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Limitar o uso da máquina de lavar e reutilizar á agua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Usar a descarga corretamente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Evitar lavar calçadas e carros com mangueira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Verificar e corrigir vazamentos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Fechar bem as torneiras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Evitar a poluição da água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Não utilizar pesticidas ou herbicidas nas plantas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Jogar o lixo sempre em local adequado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Não jogar nenhum tipo de material em rios, lagos e mares </a:t>
            </a:r>
          </a:p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114594"/>
                </a:solidFill>
                <a:latin typeface="Canva Sans"/>
                <a:ea typeface="Canva Sans"/>
                <a:cs typeface="Canva Sans"/>
                <a:sym typeface="Canva Sans"/>
              </a:rPr>
              <a:t>Não descartar medicamentos ou outros materiais no vaso sanitário </a:t>
            </a:r>
          </a:p>
          <a:p>
            <a:pPr algn="l">
              <a:lnSpc>
                <a:spcPts val="4619"/>
              </a:lnSpc>
            </a:pPr>
            <a:endParaRPr lang="en-US" sz="3299">
              <a:solidFill>
                <a:srgbClr val="114594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619"/>
              </a:lnSpc>
              <a:spcBef>
                <a:spcPct val="0"/>
              </a:spcBef>
            </a:pPr>
            <a:endParaRPr lang="en-US" sz="3299">
              <a:solidFill>
                <a:srgbClr val="114594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444061" y="8300804"/>
            <a:ext cx="456177" cy="679938"/>
          </a:xfrm>
          <a:custGeom>
            <a:avLst/>
            <a:gdLst/>
            <a:ahLst/>
            <a:cxnLst/>
            <a:rect l="l" t="t" r="r" b="b"/>
            <a:pathLst>
              <a:path w="456177" h="679938">
                <a:moveTo>
                  <a:pt x="0" y="0"/>
                </a:moveTo>
                <a:lnTo>
                  <a:pt x="456177" y="0"/>
                </a:lnTo>
                <a:lnTo>
                  <a:pt x="456177" y="679939"/>
                </a:lnTo>
                <a:lnTo>
                  <a:pt x="0" y="679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061" y="-276622"/>
            <a:ext cx="19069843" cy="19069843"/>
          </a:xfrm>
          <a:custGeom>
            <a:avLst/>
            <a:gdLst/>
            <a:ahLst/>
            <a:cxnLst/>
            <a:rect l="l" t="t" r="r" b="b"/>
            <a:pathLst>
              <a:path w="19069843" h="19069843">
                <a:moveTo>
                  <a:pt x="0" y="0"/>
                </a:moveTo>
                <a:lnTo>
                  <a:pt x="19069843" y="0"/>
                </a:lnTo>
                <a:lnTo>
                  <a:pt x="19069843" y="19069844"/>
                </a:lnTo>
                <a:lnTo>
                  <a:pt x="0" y="190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914501"/>
            <a:ext cx="18288000" cy="3911327"/>
            <a:chOff x="0" y="0"/>
            <a:chExt cx="4816593" cy="1030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30144"/>
            </a:xfrm>
            <a:custGeom>
              <a:avLst/>
              <a:gdLst/>
              <a:ahLst/>
              <a:cxnLst/>
              <a:rect l="l" t="t" r="r" b="b"/>
              <a:pathLst>
                <a:path w="4816592" h="1030144">
                  <a:moveTo>
                    <a:pt x="0" y="0"/>
                  </a:moveTo>
                  <a:lnTo>
                    <a:pt x="4816592" y="0"/>
                  </a:lnTo>
                  <a:lnTo>
                    <a:pt x="4816592" y="1030144"/>
                  </a:lnTo>
                  <a:lnTo>
                    <a:pt x="0" y="1030144"/>
                  </a:lnTo>
                  <a:close/>
                </a:path>
              </a:pathLst>
            </a:custGeom>
            <a:solidFill>
              <a:srgbClr val="35C9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068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96005" y="1706859"/>
            <a:ext cx="7252114" cy="5617092"/>
          </a:xfrm>
          <a:custGeom>
            <a:avLst/>
            <a:gdLst/>
            <a:ahLst/>
            <a:cxnLst/>
            <a:rect l="l" t="t" r="r" b="b"/>
            <a:pathLst>
              <a:path w="7252114" h="5617092">
                <a:moveTo>
                  <a:pt x="0" y="0"/>
                </a:moveTo>
                <a:lnTo>
                  <a:pt x="7252114" y="0"/>
                </a:lnTo>
                <a:lnTo>
                  <a:pt x="7252114" y="5617092"/>
                </a:lnTo>
                <a:lnTo>
                  <a:pt x="0" y="5617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2681" y="5143500"/>
            <a:ext cx="4278245" cy="4734477"/>
          </a:xfrm>
          <a:custGeom>
            <a:avLst/>
            <a:gdLst/>
            <a:ahLst/>
            <a:cxnLst/>
            <a:rect l="l" t="t" r="r" b="b"/>
            <a:pathLst>
              <a:path w="4278245" h="4734477">
                <a:moveTo>
                  <a:pt x="0" y="0"/>
                </a:moveTo>
                <a:lnTo>
                  <a:pt x="4278246" y="0"/>
                </a:lnTo>
                <a:lnTo>
                  <a:pt x="4278246" y="4734477"/>
                </a:lnTo>
                <a:lnTo>
                  <a:pt x="0" y="4734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85011" y="5143500"/>
            <a:ext cx="1768148" cy="4360903"/>
          </a:xfrm>
          <a:custGeom>
            <a:avLst/>
            <a:gdLst/>
            <a:ahLst/>
            <a:cxnLst/>
            <a:rect l="l" t="t" r="r" b="b"/>
            <a:pathLst>
              <a:path w="1768148" h="4360903">
                <a:moveTo>
                  <a:pt x="0" y="0"/>
                </a:moveTo>
                <a:lnTo>
                  <a:pt x="1768147" y="0"/>
                </a:lnTo>
                <a:lnTo>
                  <a:pt x="1768147" y="4360903"/>
                </a:lnTo>
                <a:lnTo>
                  <a:pt x="0" y="4360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48119" y="8079558"/>
            <a:ext cx="4319693" cy="2034183"/>
          </a:xfrm>
          <a:custGeom>
            <a:avLst/>
            <a:gdLst/>
            <a:ahLst/>
            <a:cxnLst/>
            <a:rect l="l" t="t" r="r" b="b"/>
            <a:pathLst>
              <a:path w="4319693" h="2034183">
                <a:moveTo>
                  <a:pt x="0" y="0"/>
                </a:moveTo>
                <a:lnTo>
                  <a:pt x="4319693" y="0"/>
                </a:lnTo>
                <a:lnTo>
                  <a:pt x="4319693" y="2034183"/>
                </a:lnTo>
                <a:lnTo>
                  <a:pt x="0" y="20341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348706" y="254604"/>
            <a:ext cx="3191076" cy="1769597"/>
          </a:xfrm>
          <a:custGeom>
            <a:avLst/>
            <a:gdLst/>
            <a:ahLst/>
            <a:cxnLst/>
            <a:rect l="l" t="t" r="r" b="b"/>
            <a:pathLst>
              <a:path w="3191076" h="1769597">
                <a:moveTo>
                  <a:pt x="3191076" y="0"/>
                </a:moveTo>
                <a:lnTo>
                  <a:pt x="0" y="0"/>
                </a:lnTo>
                <a:lnTo>
                  <a:pt x="0" y="1769597"/>
                </a:lnTo>
                <a:lnTo>
                  <a:pt x="3191076" y="1769597"/>
                </a:lnTo>
                <a:lnTo>
                  <a:pt x="31910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79379" y="4809239"/>
            <a:ext cx="2529730" cy="5477761"/>
          </a:xfrm>
          <a:custGeom>
            <a:avLst/>
            <a:gdLst/>
            <a:ahLst/>
            <a:cxnLst/>
            <a:rect l="l" t="t" r="r" b="b"/>
            <a:pathLst>
              <a:path w="2529730" h="5477761">
                <a:moveTo>
                  <a:pt x="0" y="0"/>
                </a:moveTo>
                <a:lnTo>
                  <a:pt x="2529730" y="0"/>
                </a:lnTo>
                <a:lnTo>
                  <a:pt x="2529730" y="5477761"/>
                </a:lnTo>
                <a:lnTo>
                  <a:pt x="0" y="54777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39148">
            <a:off x="2564689" y="4304328"/>
            <a:ext cx="595513" cy="887621"/>
          </a:xfrm>
          <a:custGeom>
            <a:avLst/>
            <a:gdLst/>
            <a:ahLst/>
            <a:cxnLst/>
            <a:rect l="l" t="t" r="r" b="b"/>
            <a:pathLst>
              <a:path w="595513" h="887621">
                <a:moveTo>
                  <a:pt x="0" y="0"/>
                </a:moveTo>
                <a:lnTo>
                  <a:pt x="595513" y="0"/>
                </a:lnTo>
                <a:lnTo>
                  <a:pt x="595513" y="887621"/>
                </a:lnTo>
                <a:lnTo>
                  <a:pt x="0" y="8876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28107" y="8297036"/>
            <a:ext cx="5113808" cy="1599227"/>
          </a:xfrm>
          <a:custGeom>
            <a:avLst/>
            <a:gdLst/>
            <a:ahLst/>
            <a:cxnLst/>
            <a:rect l="l" t="t" r="r" b="b"/>
            <a:pathLst>
              <a:path w="5113808" h="1599227">
                <a:moveTo>
                  <a:pt x="0" y="0"/>
                </a:moveTo>
                <a:lnTo>
                  <a:pt x="5113808" y="0"/>
                </a:lnTo>
                <a:lnTo>
                  <a:pt x="5113808" y="1599227"/>
                </a:lnTo>
                <a:lnTo>
                  <a:pt x="0" y="15992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64294" y="782768"/>
            <a:ext cx="775828" cy="1156383"/>
          </a:xfrm>
          <a:custGeom>
            <a:avLst/>
            <a:gdLst/>
            <a:ahLst/>
            <a:cxnLst/>
            <a:rect l="l" t="t" r="r" b="b"/>
            <a:pathLst>
              <a:path w="775828" h="1156383">
                <a:moveTo>
                  <a:pt x="0" y="0"/>
                </a:moveTo>
                <a:lnTo>
                  <a:pt x="775828" y="0"/>
                </a:lnTo>
                <a:lnTo>
                  <a:pt x="775828" y="1156383"/>
                </a:lnTo>
                <a:lnTo>
                  <a:pt x="0" y="1156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96005" y="5239341"/>
            <a:ext cx="608992" cy="907711"/>
          </a:xfrm>
          <a:custGeom>
            <a:avLst/>
            <a:gdLst/>
            <a:ahLst/>
            <a:cxnLst/>
            <a:rect l="l" t="t" r="r" b="b"/>
            <a:pathLst>
              <a:path w="608992" h="907711">
                <a:moveTo>
                  <a:pt x="0" y="0"/>
                </a:moveTo>
                <a:lnTo>
                  <a:pt x="608991" y="0"/>
                </a:lnTo>
                <a:lnTo>
                  <a:pt x="608991" y="907712"/>
                </a:lnTo>
                <a:lnTo>
                  <a:pt x="0" y="9077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1058962" y="254604"/>
            <a:ext cx="4509934" cy="4493534"/>
          </a:xfrm>
          <a:custGeom>
            <a:avLst/>
            <a:gdLst/>
            <a:ahLst/>
            <a:cxnLst/>
            <a:rect l="l" t="t" r="r" b="b"/>
            <a:pathLst>
              <a:path w="4509934" h="4493534">
                <a:moveTo>
                  <a:pt x="0" y="0"/>
                </a:moveTo>
                <a:lnTo>
                  <a:pt x="4509934" y="0"/>
                </a:lnTo>
                <a:lnTo>
                  <a:pt x="4509934" y="4493535"/>
                </a:lnTo>
                <a:lnTo>
                  <a:pt x="0" y="44935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700671" y="2034401"/>
            <a:ext cx="8134281" cy="532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0"/>
              </a:lnSpc>
            </a:pPr>
            <a:r>
              <a:rPr lang="en-US" sz="59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precisamos fazer nossa parte e cuidar da  água e do nosso planeta!</a:t>
            </a:r>
          </a:p>
          <a:p>
            <a:pPr algn="l">
              <a:lnSpc>
                <a:spcPts val="5980"/>
              </a:lnSpc>
            </a:pPr>
            <a:r>
              <a:rPr lang="en-US" sz="59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depende de mim e de </a:t>
            </a:r>
          </a:p>
          <a:p>
            <a:pPr algn="l">
              <a:lnSpc>
                <a:spcPts val="5980"/>
              </a:lnSpc>
            </a:pPr>
            <a:r>
              <a:rPr lang="en-US" sz="59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vocês!</a:t>
            </a:r>
          </a:p>
          <a:p>
            <a:pPr algn="l">
              <a:lnSpc>
                <a:spcPts val="5980"/>
              </a:lnSpc>
            </a:pPr>
            <a:r>
              <a:rPr lang="en-US" sz="59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vamos juntas nessa!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522</Words>
  <Application>Microsoft Office PowerPoint</Application>
  <PresentationFormat>Personalizar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Bobby Jones Soft</vt:lpstr>
      <vt:lpstr>Arial</vt:lpstr>
      <vt:lpstr>Calibri</vt:lpstr>
      <vt:lpstr>Canva Sans</vt:lpstr>
      <vt:lpstr>Sniglet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</dc:title>
  <dc:creator>Helisete</dc:creator>
  <cp:lastModifiedBy>Helisete</cp:lastModifiedBy>
  <cp:revision>3</cp:revision>
  <dcterms:created xsi:type="dcterms:W3CDTF">2006-08-16T00:00:00Z</dcterms:created>
  <dcterms:modified xsi:type="dcterms:W3CDTF">2024-10-04T19:23:58Z</dcterms:modified>
  <dc:identifier>DAGSovVL9Js</dc:identifier>
</cp:coreProperties>
</file>